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0" r:id="rId4"/>
    <p:sldId id="271" r:id="rId5"/>
    <p:sldId id="272" r:id="rId6"/>
    <p:sldId id="269" r:id="rId7"/>
    <p:sldId id="264" r:id="rId8"/>
    <p:sldId id="261" r:id="rId9"/>
    <p:sldId id="262" r:id="rId10"/>
    <p:sldId id="263" r:id="rId11"/>
    <p:sldId id="274" r:id="rId12"/>
    <p:sldId id="273" r:id="rId13"/>
    <p:sldId id="267" r:id="rId14"/>
    <p:sldId id="266" r:id="rId15"/>
    <p:sldId id="257" r:id="rId16"/>
    <p:sldId id="259" r:id="rId17"/>
    <p:sldId id="260" r:id="rId18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72" y="-8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35AC-5B57-4AE8-B1F9-7BB64FD3A71E}" type="datetimeFigureOut">
              <a:rPr lang="en-GB" smtClean="0"/>
              <a:pPr/>
              <a:t>09/05/2019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9AAE-E261-49A1-8C60-39F7D38A3C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35AC-5B57-4AE8-B1F9-7BB64FD3A71E}" type="datetimeFigureOut">
              <a:rPr lang="en-GB" smtClean="0"/>
              <a:pPr/>
              <a:t>09/05/2019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9AAE-E261-49A1-8C60-39F7D38A3C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35AC-5B57-4AE8-B1F9-7BB64FD3A71E}" type="datetimeFigureOut">
              <a:rPr lang="en-GB" smtClean="0"/>
              <a:pPr/>
              <a:t>09/05/2019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9AAE-E261-49A1-8C60-39F7D38A3C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35AC-5B57-4AE8-B1F9-7BB64FD3A71E}" type="datetimeFigureOut">
              <a:rPr lang="en-GB" smtClean="0"/>
              <a:pPr/>
              <a:t>09/05/2019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9AAE-E261-49A1-8C60-39F7D38A3C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35AC-5B57-4AE8-B1F9-7BB64FD3A71E}" type="datetimeFigureOut">
              <a:rPr lang="en-GB" smtClean="0"/>
              <a:pPr/>
              <a:t>09/05/2019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9AAE-E261-49A1-8C60-39F7D38A3C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35AC-5B57-4AE8-B1F9-7BB64FD3A71E}" type="datetimeFigureOut">
              <a:rPr lang="en-GB" smtClean="0"/>
              <a:pPr/>
              <a:t>09/05/2019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9AAE-E261-49A1-8C60-39F7D38A3C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35AC-5B57-4AE8-B1F9-7BB64FD3A71E}" type="datetimeFigureOut">
              <a:rPr lang="en-GB" smtClean="0"/>
              <a:pPr/>
              <a:t>09/05/2019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9AAE-E261-49A1-8C60-39F7D38A3C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35AC-5B57-4AE8-B1F9-7BB64FD3A71E}" type="datetimeFigureOut">
              <a:rPr lang="en-GB" smtClean="0"/>
              <a:pPr/>
              <a:t>09/05/2019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9AAE-E261-49A1-8C60-39F7D38A3C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35AC-5B57-4AE8-B1F9-7BB64FD3A71E}" type="datetimeFigureOut">
              <a:rPr lang="en-GB" smtClean="0"/>
              <a:pPr/>
              <a:t>09/05/2019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9AAE-E261-49A1-8C60-39F7D38A3C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35AC-5B57-4AE8-B1F9-7BB64FD3A71E}" type="datetimeFigureOut">
              <a:rPr lang="en-GB" smtClean="0"/>
              <a:pPr/>
              <a:t>09/05/2019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9AAE-E261-49A1-8C60-39F7D38A3C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35AC-5B57-4AE8-B1F9-7BB64FD3A71E}" type="datetimeFigureOut">
              <a:rPr lang="en-GB" smtClean="0"/>
              <a:pPr/>
              <a:t>09/05/2019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49AAE-E261-49A1-8C60-39F7D38A3C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A35AC-5B57-4AE8-B1F9-7BB64FD3A71E}" type="datetimeFigureOut">
              <a:rPr lang="en-GB" smtClean="0"/>
              <a:pPr/>
              <a:t>09/05/2019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49AAE-E261-49A1-8C60-39F7D38A3C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1470025"/>
          </a:xfrm>
        </p:spPr>
        <p:txBody>
          <a:bodyPr/>
          <a:lstStyle/>
          <a:p>
            <a:r>
              <a:rPr lang="en-GB" dirty="0" smtClean="0"/>
              <a:t>Dementia Friends</a:t>
            </a:r>
            <a:endParaRPr lang="en-GB" dirty="0"/>
          </a:p>
        </p:txBody>
      </p:sp>
      <p:pic>
        <p:nvPicPr>
          <p:cNvPr id="14338" name="Picture 2" descr="Image result for dementia frien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6753225" cy="2828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Further discussion topics: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Q</a:t>
            </a:r>
            <a:r>
              <a:rPr lang="en-GB" dirty="0"/>
              <a:t>: What is memory?</a:t>
            </a:r>
          </a:p>
          <a:p>
            <a:r>
              <a:rPr lang="en-GB" dirty="0"/>
              <a:t>Q: How can you improve your memory?</a:t>
            </a:r>
          </a:p>
          <a:p>
            <a:r>
              <a:rPr lang="en-GB" dirty="0"/>
              <a:t>Q: What strategies help you to remember?</a:t>
            </a:r>
          </a:p>
          <a:p>
            <a:r>
              <a:rPr lang="en-GB" dirty="0"/>
              <a:t>Q: What games can you play to help you</a:t>
            </a:r>
          </a:p>
          <a:p>
            <a:r>
              <a:rPr lang="en-GB" dirty="0"/>
              <a:t>remember better?</a:t>
            </a:r>
          </a:p>
          <a:p>
            <a:r>
              <a:rPr lang="en-GB" dirty="0"/>
              <a:t>Q: What happens to your memory when</a:t>
            </a:r>
          </a:p>
          <a:p>
            <a:r>
              <a:rPr lang="en-GB" dirty="0"/>
              <a:t>you get worried?</a:t>
            </a:r>
          </a:p>
          <a:p>
            <a:r>
              <a:rPr lang="en-GB" dirty="0"/>
              <a:t>15 minutes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Memory Loss</a:t>
            </a:r>
            <a:endParaRPr lang="en-GB" dirty="0"/>
          </a:p>
        </p:txBody>
      </p:sp>
      <p:pic>
        <p:nvPicPr>
          <p:cNvPr id="31746" name="Picture 2" descr="Image result for Do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844824"/>
            <a:ext cx="4104455" cy="4104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Memory</a:t>
            </a:r>
            <a:endParaRPr lang="en-GB" dirty="0"/>
          </a:p>
        </p:txBody>
      </p:sp>
      <p:pic>
        <p:nvPicPr>
          <p:cNvPr id="29698" name="Picture 2" descr="Image result for what is memo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916832"/>
            <a:ext cx="7992425" cy="3528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/>
              <a:t>Lets Go Shopping</a:t>
            </a:r>
            <a:endParaRPr lang="en-GB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Ask the class to sit in a circle. Start with the first learner and ask them to say: ‘I am going shopping and I am going to buy…’. </a:t>
            </a:r>
          </a:p>
          <a:p>
            <a:r>
              <a:rPr lang="en-GB" dirty="0" smtClean="0"/>
              <a:t> Each learner should give an item beginning with the next letter of the alphabet</a:t>
            </a:r>
          </a:p>
          <a:p>
            <a:r>
              <a:rPr lang="en-GB" dirty="0" smtClean="0"/>
              <a:t> As you go around the circle, each learner  must repeat the phrase as well as each item  (in alphabetical order); they must then add their item to the end of the list. 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The Connection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a list of things you have to do on a morning when you get dressed to leave the house.</a:t>
            </a:r>
          </a:p>
          <a:p>
            <a:pPr algn="ctr"/>
            <a:r>
              <a:rPr lang="en-GB" sz="4400" dirty="0" smtClean="0"/>
              <a:t>The String Theory!!!!</a:t>
            </a:r>
            <a:endParaRPr lang="en-GB" sz="4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/>
              <a:t>What is Dementia?</a:t>
            </a:r>
            <a:endParaRPr lang="en-GB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Dementia </a:t>
            </a:r>
            <a:r>
              <a:rPr lang="en-GB" sz="2400" dirty="0"/>
              <a:t>describes a set of symptoms </a:t>
            </a:r>
            <a:r>
              <a:rPr lang="en-GB" sz="2400" dirty="0" smtClean="0"/>
              <a:t>that may </a:t>
            </a:r>
            <a:r>
              <a:rPr lang="en-GB" sz="2400" dirty="0"/>
              <a:t>include memory loss and difficulties </a:t>
            </a:r>
            <a:r>
              <a:rPr lang="en-GB" sz="2400" dirty="0" smtClean="0"/>
              <a:t>with movement</a:t>
            </a:r>
            <a:r>
              <a:rPr lang="en-GB" sz="2400" dirty="0"/>
              <a:t>, problem-solving or communication.</a:t>
            </a:r>
          </a:p>
          <a:p>
            <a:r>
              <a:rPr lang="en-GB" sz="2400" dirty="0"/>
              <a:t>Dementia is caused when the brain is </a:t>
            </a:r>
            <a:r>
              <a:rPr lang="en-GB" sz="2400" dirty="0" smtClean="0"/>
              <a:t>damaged by </a:t>
            </a:r>
            <a:r>
              <a:rPr lang="en-GB" sz="2400" dirty="0"/>
              <a:t>diseases such as Alzheimer’s disease or </a:t>
            </a:r>
            <a:r>
              <a:rPr lang="en-GB" sz="2400" dirty="0" smtClean="0"/>
              <a:t>a series </a:t>
            </a:r>
            <a:r>
              <a:rPr lang="en-GB" sz="2400" dirty="0"/>
              <a:t>of strokes.</a:t>
            </a:r>
          </a:p>
          <a:p>
            <a:r>
              <a:rPr lang="en-GB" sz="2400" dirty="0"/>
              <a:t>It is progressive, which means the </a:t>
            </a:r>
            <a:r>
              <a:rPr lang="en-GB" sz="2400" dirty="0" smtClean="0"/>
              <a:t>symptoms will </a:t>
            </a:r>
            <a:r>
              <a:rPr lang="en-GB" sz="2400" dirty="0"/>
              <a:t>get worse over time.</a:t>
            </a:r>
          </a:p>
          <a:p>
            <a:r>
              <a:rPr lang="en-GB" sz="2400" dirty="0"/>
              <a:t>Although dementia mainly affects older </a:t>
            </a:r>
            <a:r>
              <a:rPr lang="en-GB" sz="2400" dirty="0" smtClean="0"/>
              <a:t>people, it </a:t>
            </a:r>
            <a:r>
              <a:rPr lang="en-GB" sz="2400" dirty="0"/>
              <a:t>is not a natural part of ageing.</a:t>
            </a:r>
          </a:p>
          <a:p>
            <a:r>
              <a:rPr lang="en-GB" sz="2400" dirty="0"/>
              <a:t>There are 850,000 people living with dementia in</a:t>
            </a:r>
          </a:p>
          <a:p>
            <a:r>
              <a:rPr lang="en-GB" sz="2400" dirty="0"/>
              <a:t>the UK, with this figure predicted to reach 2 </a:t>
            </a:r>
            <a:r>
              <a:rPr lang="en-GB" sz="2400" dirty="0" smtClean="0"/>
              <a:t>million by </a:t>
            </a:r>
            <a:r>
              <a:rPr lang="en-GB" sz="2400" dirty="0"/>
              <a:t>2051 if no action is taken</a:t>
            </a:r>
            <a:r>
              <a:rPr lang="en-GB" sz="2400" dirty="0" smtClean="0"/>
              <a:t>.</a:t>
            </a:r>
            <a:endParaRPr lang="en-GB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understand </a:t>
            </a:r>
            <a:r>
              <a:rPr lang="en-GB" dirty="0"/>
              <a:t>how dementia affects</a:t>
            </a:r>
          </a:p>
          <a:p>
            <a:r>
              <a:rPr lang="en-GB" dirty="0"/>
              <a:t>the whole family</a:t>
            </a:r>
          </a:p>
          <a:p>
            <a:r>
              <a:rPr lang="en-GB" dirty="0"/>
              <a:t>appreciate that people with</a:t>
            </a:r>
          </a:p>
          <a:p>
            <a:r>
              <a:rPr lang="en-GB" dirty="0"/>
              <a:t>dementia often require support</a:t>
            </a:r>
          </a:p>
          <a:p>
            <a:r>
              <a:rPr lang="en-GB" dirty="0"/>
              <a:t>from carers</a:t>
            </a:r>
          </a:p>
          <a:p>
            <a:r>
              <a:rPr lang="en-GB" dirty="0"/>
              <a:t>understand what a carer is and</a:t>
            </a:r>
          </a:p>
          <a:p>
            <a:r>
              <a:rPr lang="en-GB" dirty="0"/>
              <a:t>explore the role of carers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lesson will help learners to:</a:t>
            </a:r>
          </a:p>
          <a:p>
            <a:r>
              <a:rPr lang="en-GB" dirty="0"/>
              <a:t>understand the types of difficulties</a:t>
            </a:r>
          </a:p>
          <a:p>
            <a:r>
              <a:rPr lang="en-GB" dirty="0"/>
              <a:t>people with dementia may experience</a:t>
            </a:r>
          </a:p>
          <a:p>
            <a:r>
              <a:rPr lang="en-GB" dirty="0"/>
              <a:t>identify ways in which communities</a:t>
            </a:r>
          </a:p>
          <a:p>
            <a:r>
              <a:rPr lang="en-GB" dirty="0"/>
              <a:t>can support people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lesson will help learners </a:t>
            </a:r>
            <a:r>
              <a:rPr lang="en-GB" dirty="0" smtClean="0"/>
              <a:t>to understand</a:t>
            </a:r>
            <a:r>
              <a:rPr lang="en-GB" dirty="0"/>
              <a:t>:</a:t>
            </a:r>
          </a:p>
          <a:p>
            <a:r>
              <a:rPr lang="en-GB" dirty="0"/>
              <a:t>what memory is and how it works</a:t>
            </a:r>
          </a:p>
          <a:p>
            <a:r>
              <a:rPr lang="en-GB" dirty="0"/>
              <a:t>what the brain controls</a:t>
            </a:r>
          </a:p>
          <a:p>
            <a:r>
              <a:rPr lang="en-GB" dirty="0"/>
              <a:t>what is dementia and how it is</a:t>
            </a:r>
          </a:p>
          <a:p>
            <a:r>
              <a:rPr lang="en-GB" dirty="0"/>
              <a:t>related to memory?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is My Memory</a:t>
            </a:r>
            <a:endParaRPr lang="en-GB" b="1" dirty="0"/>
          </a:p>
        </p:txBody>
      </p:sp>
      <p:pic>
        <p:nvPicPr>
          <p:cNvPr id="28674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4824536" cy="4824537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508104" y="1412776"/>
            <a:ext cx="3240360" cy="4680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Collect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8000" b="1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0" b="1" dirty="0" smtClean="0">
                <a:latin typeface="+mj-lt"/>
                <a:ea typeface="+mj-ea"/>
                <a:cs typeface="+mj-cs"/>
              </a:rPr>
              <a:t>Keep/Store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600" b="1" dirty="0" smtClean="0">
                <a:latin typeface="+mj-lt"/>
                <a:ea typeface="+mj-ea"/>
                <a:cs typeface="+mj-cs"/>
              </a:rPr>
              <a:t>R</a:t>
            </a:r>
            <a:r>
              <a:rPr lang="en-GB" sz="8600" b="1" dirty="0" smtClean="0">
                <a:latin typeface="+mj-lt"/>
                <a:ea typeface="+mj-ea"/>
                <a:cs typeface="+mj-cs"/>
              </a:rPr>
              <a:t>etrieve</a:t>
            </a:r>
            <a:endParaRPr kumimoji="0" lang="en-GB" sz="8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Image result for Hypothalamus seahor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733" y="260648"/>
            <a:ext cx="8166683" cy="6120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620688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 smtClean="0"/>
              <a:t>The </a:t>
            </a:r>
            <a:r>
              <a:rPr lang="en-GB" sz="4000" b="1" dirty="0" smtClean="0"/>
              <a:t>hippocampus is</a:t>
            </a:r>
            <a:r>
              <a:rPr lang="en-GB" sz="4000" dirty="0" smtClean="0"/>
              <a:t> a small organ located within the </a:t>
            </a:r>
            <a:r>
              <a:rPr lang="en-GB" sz="4000" b="1" dirty="0" smtClean="0"/>
              <a:t>brain's</a:t>
            </a:r>
            <a:r>
              <a:rPr lang="en-GB" sz="4000" dirty="0" smtClean="0"/>
              <a:t> medial temporal lobe </a:t>
            </a:r>
            <a:r>
              <a:rPr lang="en-GB" sz="4000" b="1" dirty="0" smtClean="0"/>
              <a:t>and</a:t>
            </a:r>
            <a:r>
              <a:rPr lang="en-GB" sz="4000" dirty="0" smtClean="0"/>
              <a:t> forms an important part </a:t>
            </a:r>
            <a:r>
              <a:rPr lang="en-GB" sz="4000" b="1" dirty="0" smtClean="0"/>
              <a:t>of</a:t>
            </a:r>
            <a:r>
              <a:rPr lang="en-GB" sz="4000" dirty="0" smtClean="0"/>
              <a:t> the limbic system, the region that regulates emotions. The </a:t>
            </a:r>
            <a:r>
              <a:rPr lang="en-GB" sz="4000" b="1" dirty="0" smtClean="0"/>
              <a:t>hippocampus is</a:t>
            </a:r>
            <a:r>
              <a:rPr lang="en-GB" sz="4000" dirty="0" smtClean="0"/>
              <a:t> associated mainly with memory, in particular long-term memory. The organ also plays an important role in spatial navigation.</a:t>
            </a:r>
            <a:endParaRPr lang="en-GB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you use your brain</a:t>
            </a:r>
            <a:endParaRPr lang="en-GB" dirty="0"/>
          </a:p>
        </p:txBody>
      </p:sp>
      <p:pic>
        <p:nvPicPr>
          <p:cNvPr id="1026" name="Picture 2" descr="Image result for br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412776"/>
            <a:ext cx="4824536" cy="5208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908720"/>
          </a:xfrm>
        </p:spPr>
        <p:txBody>
          <a:bodyPr/>
          <a:lstStyle/>
          <a:p>
            <a:r>
              <a:rPr lang="en-GB" dirty="0" smtClean="0"/>
              <a:t>Have you Used Your Brain Today?</a:t>
            </a:r>
            <a:endParaRPr lang="en-GB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 t="12472"/>
          <a:stretch>
            <a:fillRect/>
          </a:stretch>
        </p:blipFill>
        <p:spPr bwMode="auto">
          <a:xfrm>
            <a:off x="2339752" y="1268760"/>
            <a:ext cx="4320480" cy="5350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 Lesson</a:t>
            </a:r>
            <a:endParaRPr lang="en-GB" dirty="0"/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 b="8333"/>
          <a:stretch>
            <a:fillRect/>
          </a:stretch>
        </p:blipFill>
        <p:spPr bwMode="auto">
          <a:xfrm>
            <a:off x="971600" y="1340768"/>
            <a:ext cx="7050156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39552" y="1844825"/>
            <a:ext cx="784887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Q: </a:t>
            </a:r>
            <a:r>
              <a:rPr lang="en-GB" sz="2800" dirty="0"/>
              <a:t>How did you do this? Did you have any good</a:t>
            </a:r>
          </a:p>
          <a:p>
            <a:r>
              <a:rPr lang="en-GB" sz="2800" dirty="0"/>
              <a:t>strategies to help you remember the objects?</a:t>
            </a:r>
          </a:p>
          <a:p>
            <a:r>
              <a:rPr lang="en-GB" sz="2800" dirty="0"/>
              <a:t>Q: What was difficult?</a:t>
            </a:r>
          </a:p>
          <a:p>
            <a:r>
              <a:rPr lang="en-GB" sz="2800" dirty="0"/>
              <a:t>Q: If you did this again would you do it differently?</a:t>
            </a:r>
          </a:p>
          <a:p>
            <a:r>
              <a:rPr lang="en-GB" sz="2800" dirty="0"/>
              <a:t>Q: How did this make you feel?</a:t>
            </a:r>
          </a:p>
          <a:p>
            <a:r>
              <a:rPr lang="en-GB" sz="2800" dirty="0"/>
              <a:t>Q: What does our memory do? How does it work?</a:t>
            </a:r>
          </a:p>
          <a:p>
            <a:r>
              <a:rPr lang="en-GB" sz="2800" dirty="0"/>
              <a:t>Q: How does our memory help us in our lives?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10642</TotalTime>
  <Words>512</Words>
  <Application>Microsoft Office PowerPoint</Application>
  <PresentationFormat>On-screen Show (4:3)</PresentationFormat>
  <Paragraphs>65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Dementia Friends</vt:lpstr>
      <vt:lpstr>1</vt:lpstr>
      <vt:lpstr>What is My Memory</vt:lpstr>
      <vt:lpstr>Slide 4</vt:lpstr>
      <vt:lpstr>Slide 5</vt:lpstr>
      <vt:lpstr>How you use your brain</vt:lpstr>
      <vt:lpstr>Have you Used Your Brain Today?</vt:lpstr>
      <vt:lpstr>Object Lesson</vt:lpstr>
      <vt:lpstr>DISCUSSION</vt:lpstr>
      <vt:lpstr>Further discussion topics: </vt:lpstr>
      <vt:lpstr>Memory Loss</vt:lpstr>
      <vt:lpstr>My Memory</vt:lpstr>
      <vt:lpstr>Lets Go Shopping</vt:lpstr>
      <vt:lpstr>Making The Connection</vt:lpstr>
      <vt:lpstr>What is Dementia?</vt:lpstr>
      <vt:lpstr>2</vt:lpstr>
      <vt:lpstr>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Dementia Friends</dc:title>
  <dc:creator>janet</dc:creator>
  <cp:lastModifiedBy>janet</cp:lastModifiedBy>
  <cp:revision>3</cp:revision>
  <dcterms:created xsi:type="dcterms:W3CDTF">2019-04-30T13:20:48Z</dcterms:created>
  <dcterms:modified xsi:type="dcterms:W3CDTF">2019-05-09T11:25:12Z</dcterms:modified>
</cp:coreProperties>
</file>